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3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Analyzed data on AH1 &amp; H1N1 - this was pulled from 16 out of 42 countries in the Americas that made up 99% of the reported cases pulled from the WHO website &amp; the World Bank for population density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1b7b80cd8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1b7b80cd8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1b7b80cd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1b7b80cd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Most of the countries are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1b7b80cd8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1b7b80cd8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1b7b80cd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1b7b80cd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1b7b80cd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1b7b80cd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1b7b80cd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1b7b80cd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1b7b80cd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1b7b80cd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1b7b80cd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1b7b80cd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1b7b80cd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1b7b80cd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1b7b80cd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1b7b80cd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b7b80cd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b7b80cd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1b7b80cd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1b7b80cd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Saheed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1b7b80cd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1b7b80cd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Rueda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important is for countries to address the outbreak is related to the numbers reported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Replication is based on number of cases reported - less cases reported more likely to reappear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1b7b80c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1b7b80c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Rueda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1b7b80cd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1b7b80cd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began to analyze disease data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Realized US had most cases, but then normalized the data based on population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1b7b80cd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1b7b80cd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1b7b80c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1b7b80c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1b7b80cd8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1b7b80cd8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who.int/flumart/Default?ReportNo=12" TargetMode="External"/><Relationship Id="rId7" Type="http://schemas.openxmlformats.org/officeDocument/2006/relationships/hyperlink" Target="https://data.worldbank.org/indicator/EN.POP.DNS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limate.gov/maps-data/data-snapshots/averagetemp-monthly-cmb-2009-08-00?theme=Temperature" TargetMode="External"/><Relationship Id="rId5" Type="http://schemas.openxmlformats.org/officeDocument/2006/relationships/hyperlink" Target="https://gis.cdc.gov/grasp/fluview/Novel_Influenza.html" TargetMode="External"/><Relationship Id="rId4" Type="http://schemas.openxmlformats.org/officeDocument/2006/relationships/hyperlink" Target="https://www.cdc.gov/flu/weekly/#VirusCharacteriz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175" y="1238600"/>
            <a:ext cx="5840820" cy="438617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73000" y="4838925"/>
            <a:ext cx="44130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Group 2: Kati G., Saheed O.</a:t>
            </a:r>
            <a:r>
              <a:rPr lang="en" sz="1400" b="1">
                <a:solidFill>
                  <a:srgbClr val="FFFFFF"/>
                </a:solidFill>
              </a:rPr>
              <a:t> &amp; </a:t>
            </a:r>
            <a:r>
              <a:rPr lang="en" sz="1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Jorge R.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6" y="1220369"/>
            <a:ext cx="3303174" cy="221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5" y="3411800"/>
            <a:ext cx="3262399" cy="22129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2289075" y="0"/>
            <a:ext cx="6781500" cy="25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accent3"/>
                </a:solidFill>
              </a:rPr>
              <a:t>Analyzing Attributes of Global Outbreak</a:t>
            </a:r>
            <a:endParaRPr sz="3600">
              <a:solidFill>
                <a:schemeClr val="accent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321150" y="128975"/>
            <a:ext cx="894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Influenza-Like Illness Activity Level - Central &amp; Caribbean America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00" y="582725"/>
            <a:ext cx="3516450" cy="289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375" y="532100"/>
            <a:ext cx="3148924" cy="23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5475" y="2460375"/>
            <a:ext cx="342899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283850" y="63300"/>
            <a:ext cx="8720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Influenza-Like Illness Activity Level- South America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0" y="639800"/>
            <a:ext cx="3354826" cy="28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008" y="598500"/>
            <a:ext cx="3097367" cy="28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400" y="2571750"/>
            <a:ext cx="3167875" cy="237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1614150" y="79675"/>
            <a:ext cx="591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Pattern Analysis</a:t>
            </a: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6621975" y="1147425"/>
            <a:ext cx="2351100" cy="3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AH1 &amp; AH1N1  we </a:t>
            </a:r>
            <a:r>
              <a:rPr lang="en" b="1"/>
              <a:t>do not notice any correlation between the population density and the number of cases. </a:t>
            </a:r>
            <a:endParaRPr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levels for cases could be due to the </a:t>
            </a:r>
            <a:r>
              <a:rPr lang="en" b="1"/>
              <a:t>proximity of the country.</a:t>
            </a:r>
            <a:endParaRPr b="1"/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l="5875" r="8354" b="-5318"/>
          <a:stretch/>
        </p:blipFill>
        <p:spPr>
          <a:xfrm>
            <a:off x="81875" y="727700"/>
            <a:ext cx="6712225" cy="41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331350" y="47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Pattern Analysis 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l="11325" r="17081"/>
          <a:stretch/>
        </p:blipFill>
        <p:spPr>
          <a:xfrm>
            <a:off x="264713" y="1124850"/>
            <a:ext cx="2764625" cy="23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4">
            <a:alphaModFix/>
          </a:blip>
          <a:srcRect l="12641" r="17359"/>
          <a:stretch/>
        </p:blipFill>
        <p:spPr>
          <a:xfrm>
            <a:off x="3723859" y="3072350"/>
            <a:ext cx="1971475" cy="17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264713" y="767540"/>
            <a:ext cx="30849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North America Temp. Pattern  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 </a:t>
            </a:r>
            <a:endParaRPr b="1"/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5">
            <a:alphaModFix/>
          </a:blip>
          <a:srcRect l="24950" t="2505" r="27507"/>
          <a:stretch/>
        </p:blipFill>
        <p:spPr>
          <a:xfrm>
            <a:off x="6682725" y="1214925"/>
            <a:ext cx="1871675" cy="26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3371448" y="2692325"/>
            <a:ext cx="26763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Central America Temp.Pattern  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 </a:t>
            </a:r>
            <a:endParaRPr b="1"/>
          </a:p>
        </p:txBody>
      </p:sp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6552000" y="697125"/>
            <a:ext cx="26763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South America Temp.Pattern  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 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25" y="728825"/>
            <a:ext cx="6479701" cy="42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222750" y="81000"/>
            <a:ext cx="91440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Outbreak of AH1 Weather Conditions</a:t>
            </a: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6753600" y="1653825"/>
            <a:ext cx="2075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AH1 reported a considerable low rate of cases and its cyclical pattern is</a:t>
            </a:r>
            <a:r>
              <a:rPr lang="en" b="1"/>
              <a:t> closely related to extreme weather conditions </a:t>
            </a:r>
            <a:r>
              <a:rPr lang="en"/>
              <a:t>across the board.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body" idx="1"/>
          </p:nvPr>
        </p:nvSpPr>
        <p:spPr>
          <a:xfrm>
            <a:off x="6905475" y="2036625"/>
            <a:ext cx="2016300" cy="25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H1N1 we noticed the </a:t>
            </a:r>
            <a:r>
              <a:rPr lang="en" b="1"/>
              <a:t>trends replicated </a:t>
            </a:r>
            <a:r>
              <a:rPr lang="en"/>
              <a:t>and had the same pattern as AH1.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25" y="1030425"/>
            <a:ext cx="6793848" cy="38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141750" y="70875"/>
            <a:ext cx="91440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Outbreak of AH1N1 Weather Conditions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91275" y="60750"/>
            <a:ext cx="90528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Relationship Between Outbreak of AH1 Weather Conditions by Countries </a:t>
            </a:r>
            <a:endParaRPr dirty="0"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1693825" y="946950"/>
            <a:ext cx="7104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Going deeper in the information we notice how extreme weather conditions </a:t>
            </a:r>
            <a:r>
              <a:rPr lang="en" b="1"/>
              <a:t>affect some countries more than others. </a:t>
            </a:r>
            <a:endParaRPr b="1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539" y="1708458"/>
            <a:ext cx="4468186" cy="299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5" y="1714500"/>
            <a:ext cx="4069841" cy="309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0225"/>
            <a:ext cx="4895974" cy="34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325" y="1232925"/>
            <a:ext cx="4971925" cy="34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36263" y="76601"/>
            <a:ext cx="89103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Relationship Between Outbreak of AH1N1 Weather Conditions by Country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243000" y="60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1"/>
          </p:nvPr>
        </p:nvSpPr>
        <p:spPr>
          <a:xfrm>
            <a:off x="462750" y="1342725"/>
            <a:ext cx="76887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Outbreaks follow a pattern, based on when they appear. Typically there are two spikes in a disease outbreak in its respective region.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There is no strong correlation between population density &amp; number of cases. However, there is a correlation between region proximity and number of cases. One consideration we need to take into account is the amount of cases reported in its respective region.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There seems to be a close relationship between extreme weather conditions &amp; disease outbreak. This is proven by the number of cases in the time frame of extreme weather conditions.</a:t>
            </a:r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462750" y="3220275"/>
            <a:ext cx="76887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Step Further:</a:t>
            </a:r>
            <a:endParaRPr sz="13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Research economic indicators to see global outbreak effect on GDP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Historical data for a more detailed picture of trends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3865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body" idx="1"/>
          </p:nvPr>
        </p:nvSpPr>
        <p:spPr>
          <a:xfrm>
            <a:off x="451865" y="1634738"/>
            <a:ext cx="7688700" cy="26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WHO - Main Data Source: </a:t>
            </a:r>
            <a:r>
              <a:rPr lang="en" sz="1200" dirty="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http://apps.who.int/flumart/Default?ReportNo=12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Supplemental Data:</a:t>
            </a: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-"/>
            </a:pPr>
            <a:r>
              <a:rPr lang="en" sz="1200" dirty="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https://www.cdc.gov/flu/weekly/#VirusCharacterization</a:t>
            </a:r>
            <a:endParaRPr sz="1200" dirty="0">
              <a:solidFill>
                <a:srgbClr val="0366D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-"/>
            </a:pPr>
            <a:r>
              <a:rPr lang="en" sz="1200" dirty="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https://gis.cdc.gov/grasp/fluview/Novel_Influenza.html</a:t>
            </a:r>
            <a:endParaRPr sz="1200" dirty="0">
              <a:solidFill>
                <a:srgbClr val="0366D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-"/>
            </a:pPr>
            <a:r>
              <a:rPr lang="en" sz="1200" dirty="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https://www.climate.gov/maps-data/data-snapshots/averagetemp-monthly-cmb-2009-08-00?theme=Temperature</a:t>
            </a:r>
            <a:endParaRPr sz="1200" dirty="0">
              <a:solidFill>
                <a:srgbClr val="0366D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Char char="-"/>
            </a:pPr>
            <a:r>
              <a:rPr lang="en" dirty="0">
                <a:solidFill>
                  <a:srgbClr val="3C78D8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https://data.worldbank.org/indicator/EN.POP.DNST</a:t>
            </a:r>
            <a:endParaRPr dirty="0">
              <a:solidFill>
                <a:srgbClr val="3C78D8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Palese P (December 2004). "Influenza: old and new threats". Nature Medicine. 10 (12 Suppl): S82–87. doi:10.1038/nm1141. PMID 15577936.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86675" y="1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Questions &amp; Analysis Topics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3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Questions Asked:</a:t>
            </a:r>
            <a:endParaRPr b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How long would this outbreak last 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Why specific areas of the globe are more affected than others?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Why are there so many cases in specific territories and not many in others?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factors affect outbreaks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Analysis Topics:</a:t>
            </a:r>
            <a:endParaRPr b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Outbreak cycle trends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Outbreak relating to population density &amp; region proximity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Outbreak relating to weather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34825" y="67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and Background 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0525"/>
            <a:ext cx="8839202" cy="350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226875" y="88500"/>
            <a:ext cx="6060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Historical Outbreaks of AH1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" y="1483937"/>
            <a:ext cx="9060672" cy="34195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6493975" y="623700"/>
            <a:ext cx="2483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Total Cases during 2008-2010  outbreak: </a:t>
            </a:r>
            <a:r>
              <a:rPr lang="en" b="1">
                <a:solidFill>
                  <a:srgbClr val="38761D"/>
                </a:solidFill>
              </a:rPr>
              <a:t>12,307</a:t>
            </a:r>
            <a:r>
              <a:rPr lang="en" b="1"/>
              <a:t> 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243000" y="10031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Recent Historical Outbreaks of AH1N1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5" y="1322551"/>
            <a:ext cx="9143997" cy="3773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6368850" y="604225"/>
            <a:ext cx="26799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Total Cases during 2008 - 2010 outbreak:</a:t>
            </a:r>
            <a:r>
              <a:rPr lang="en" b="1"/>
              <a:t> </a:t>
            </a:r>
            <a:r>
              <a:rPr lang="en" b="1">
                <a:solidFill>
                  <a:srgbClr val="38761D"/>
                </a:solidFill>
              </a:rPr>
              <a:t>249,243</a:t>
            </a:r>
            <a:r>
              <a:rPr lang="en" b="1"/>
              <a:t> 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l="3660" t="11624" b="6682"/>
          <a:stretch/>
        </p:blipFill>
        <p:spPr>
          <a:xfrm>
            <a:off x="286725" y="613675"/>
            <a:ext cx="5217951" cy="27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l="1912" t="12098" b="6208"/>
          <a:stretch/>
        </p:blipFill>
        <p:spPr>
          <a:xfrm>
            <a:off x="4156225" y="2561379"/>
            <a:ext cx="4987775" cy="2599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5605450" y="1274600"/>
            <a:ext cx="22113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Total  AH1 Cases 2009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United States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: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7,947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Canada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251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680800" y="78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Outbreaks - North America 2009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1045300" y="3783675"/>
            <a:ext cx="24378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Total  AH1N1 Cases 2009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United States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105,982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Canada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39,586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749225" y="96900"/>
            <a:ext cx="8157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Outbreaks - Central America 2009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l="5107" t="12444" r="2359" b="8341"/>
          <a:stretch/>
        </p:blipFill>
        <p:spPr>
          <a:xfrm>
            <a:off x="299650" y="738025"/>
            <a:ext cx="4847301" cy="26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l="2801" t="12730" r="2222" b="8249"/>
          <a:stretch/>
        </p:blipFill>
        <p:spPr>
          <a:xfrm>
            <a:off x="4410400" y="2589975"/>
            <a:ext cx="4496716" cy="240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9"/>
          <p:cNvCxnSpPr/>
          <p:nvPr/>
        </p:nvCxnSpPr>
        <p:spPr>
          <a:xfrm>
            <a:off x="-94350" y="5257363"/>
            <a:ext cx="884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9"/>
          <p:cNvSpPr txBox="1"/>
          <p:nvPr/>
        </p:nvSpPr>
        <p:spPr>
          <a:xfrm>
            <a:off x="5827800" y="826425"/>
            <a:ext cx="26100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Total  AH1 Cases 2009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Costa Rica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Cuba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El Salvador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Honduras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2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Mexico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462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932675" y="3405700"/>
            <a:ext cx="27786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Total  AH1N1 Cases 2009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Costa Rica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Cuba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943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El Salvador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774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Honduras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606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Mexico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69,922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840825" y="70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Outbreaks - South America 2009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l="3916" t="12171" r="1939" b="7222"/>
          <a:stretch/>
        </p:blipFill>
        <p:spPr>
          <a:xfrm>
            <a:off x="101775" y="605800"/>
            <a:ext cx="4811100" cy="26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l="2665" t="11744" r="2123" b="8415"/>
          <a:stretch/>
        </p:blipFill>
        <p:spPr>
          <a:xfrm>
            <a:off x="4378275" y="2536400"/>
            <a:ext cx="4706100" cy="25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5840000" y="605788"/>
            <a:ext cx="30000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Total  AH1 Cases 2009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Argentina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77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Brazil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117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Chile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Colombia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198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Ecuador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Paraguay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25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Peru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40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Uruguay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3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840825" y="3253763"/>
            <a:ext cx="30000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Total  AH1N1  Cases 2009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Argentina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9,514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Brazil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1,577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Chile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3,896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Colombia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1,971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Ecuador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1,302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Paraguay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706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Peru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Lato"/>
                <a:ea typeface="Lato"/>
                <a:cs typeface="Lato"/>
                <a:sym typeface="Lato"/>
              </a:rPr>
              <a:t>Uruguay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448</a:t>
            </a:r>
            <a:endParaRPr sz="12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212850" y="99025"/>
            <a:ext cx="84342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Influenza-Like Illness Activity Level- North America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50" y="560500"/>
            <a:ext cx="3492497" cy="26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750" y="685000"/>
            <a:ext cx="3326525" cy="24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2125" y="2744525"/>
            <a:ext cx="3091476" cy="23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775</Words>
  <Application>Microsoft Office PowerPoint</Application>
  <PresentationFormat>On-screen Show (16:9)</PresentationFormat>
  <Paragraphs>107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Lato</vt:lpstr>
      <vt:lpstr>Arial</vt:lpstr>
      <vt:lpstr>Raleway</vt:lpstr>
      <vt:lpstr>Streamline</vt:lpstr>
      <vt:lpstr>Analyzing Attributes of Global Outbreak </vt:lpstr>
      <vt:lpstr>Questions &amp; Analysis Topics</vt:lpstr>
      <vt:lpstr>History and Background </vt:lpstr>
      <vt:lpstr>Recent Historical Outbreaks of AH1</vt:lpstr>
      <vt:lpstr>Recent Historical Outbreaks of AH1N1</vt:lpstr>
      <vt:lpstr>Life Cycle of Outbreaks - North America 2009</vt:lpstr>
      <vt:lpstr>Life Cycle of Outbreaks - Central America 2009</vt:lpstr>
      <vt:lpstr>Life Cycle of Outbreaks - South America 2009 </vt:lpstr>
      <vt:lpstr>Influenza-Like Illness Activity Level- North America </vt:lpstr>
      <vt:lpstr>Influenza-Like Illness Activity Level - Central &amp; Caribbean America </vt:lpstr>
      <vt:lpstr>Influenza-Like Illness Activity Level- South America</vt:lpstr>
      <vt:lpstr>Population Density Pattern Analysis</vt:lpstr>
      <vt:lpstr>Weather Pattern Analysis </vt:lpstr>
      <vt:lpstr>Relationship Between Outbreak of AH1 Weather Conditions</vt:lpstr>
      <vt:lpstr>Relationship Between Outbreak of AH1N1 Weather Conditions</vt:lpstr>
      <vt:lpstr>Relationship Between Outbreak of AH1 Weather Conditions by Countries </vt:lpstr>
      <vt:lpstr>PowerPoint Presentation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Attributes of Global Outbreak </dc:title>
  <dc:creator>Kati Gremillion</dc:creator>
  <cp:lastModifiedBy>Jorge Rueda</cp:lastModifiedBy>
  <cp:revision>3</cp:revision>
  <dcterms:modified xsi:type="dcterms:W3CDTF">2020-03-21T19:04:40Z</dcterms:modified>
</cp:coreProperties>
</file>